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323" r:id="rId16"/>
    <p:sldId id="267" r:id="rId17"/>
    <p:sldId id="322" r:id="rId18"/>
    <p:sldId id="321" r:id="rId19"/>
    <p:sldId id="282" r:id="rId20"/>
    <p:sldId id="283" r:id="rId21"/>
    <p:sldId id="284" r:id="rId22"/>
    <p:sldId id="285" r:id="rId23"/>
    <p:sldId id="286" r:id="rId24"/>
    <p:sldId id="324" r:id="rId25"/>
    <p:sldId id="287" r:id="rId26"/>
    <p:sldId id="288" r:id="rId27"/>
    <p:sldId id="289" r:id="rId28"/>
    <p:sldId id="290" r:id="rId29"/>
    <p:sldId id="291" r:id="rId30"/>
    <p:sldId id="292" r:id="rId31"/>
    <p:sldId id="293" r:id="rId32"/>
    <p:sldId id="294" r:id="rId33"/>
    <p:sldId id="295" r:id="rId34"/>
    <p:sldId id="296" r:id="rId35"/>
    <p:sldId id="297" r:id="rId36"/>
    <p:sldId id="298" r:id="rId37"/>
    <p:sldId id="299" r:id="rId38"/>
    <p:sldId id="300" r:id="rId39"/>
    <p:sldId id="301" r:id="rId40"/>
    <p:sldId id="302" r:id="rId41"/>
    <p:sldId id="303" r:id="rId42"/>
    <p:sldId id="304" r:id="rId43"/>
    <p:sldId id="305" r:id="rId44"/>
    <p:sldId id="306" r:id="rId45"/>
    <p:sldId id="307" r:id="rId46"/>
    <p:sldId id="308" r:id="rId47"/>
    <p:sldId id="309" r:id="rId48"/>
    <p:sldId id="310" r:id="rId49"/>
    <p:sldId id="311" r:id="rId50"/>
    <p:sldId id="312" r:id="rId51"/>
    <p:sldId id="313" r:id="rId52"/>
    <p:sldId id="314" r:id="rId53"/>
    <p:sldId id="315" r:id="rId54"/>
    <p:sldId id="316" r:id="rId55"/>
    <p:sldId id="317" r:id="rId56"/>
    <p:sldId id="318" r:id="rId57"/>
    <p:sldId id="319" r:id="rId58"/>
    <p:sldId id="320" r:id="rId59"/>
    <p:sldId id="262" r:id="rId60"/>
    <p:sldId id="259" r:id="rId61"/>
    <p:sldId id="258" r:id="rId62"/>
    <p:sldId id="260" r:id="rId63"/>
    <p:sldId id="261" r:id="rId64"/>
    <p:sldId id="263" r:id="rId65"/>
    <p:sldId id="264" r:id="rId66"/>
    <p:sldId id="265" r:id="rId6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98EE-EAA8-40EE-95AA-603839F7A31B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A20E-257D-4E88-A323-44B3661621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98EE-EAA8-40EE-95AA-603839F7A31B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A20E-257D-4E88-A323-44B3661621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98EE-EAA8-40EE-95AA-603839F7A31B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A20E-257D-4E88-A323-44B3661621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98EE-EAA8-40EE-95AA-603839F7A31B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A20E-257D-4E88-A323-44B3661621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98EE-EAA8-40EE-95AA-603839F7A31B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A20E-257D-4E88-A323-44B3661621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98EE-EAA8-40EE-95AA-603839F7A31B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A20E-257D-4E88-A323-44B3661621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98EE-EAA8-40EE-95AA-603839F7A31B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A20E-257D-4E88-A323-44B3661621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98EE-EAA8-40EE-95AA-603839F7A31B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A20E-257D-4E88-A323-44B3661621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98EE-EAA8-40EE-95AA-603839F7A31B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A20E-257D-4E88-A323-44B3661621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98EE-EAA8-40EE-95AA-603839F7A31B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A20E-257D-4E88-A323-44B3661621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98EE-EAA8-40EE-95AA-603839F7A31B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BA20E-257D-4E88-A323-44B3661621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F98EE-EAA8-40EE-95AA-603839F7A31B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BA20E-257D-4E88-A323-44B3661621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Pearl Harbor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Joseph Stalin</a:t>
            </a:r>
            <a:endParaRPr lang="en-US" dirty="0"/>
          </a:p>
        </p:txBody>
      </p:sp>
      <p:pic>
        <p:nvPicPr>
          <p:cNvPr id="25602" name="Picture 2" descr="Joseph Stalin-Soviet Dictator and Mass Murder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838200"/>
            <a:ext cx="4219575" cy="5705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Adolf Hitler</a:t>
            </a:r>
            <a:endParaRPr lang="en-US" dirty="0"/>
          </a:p>
        </p:txBody>
      </p:sp>
      <p:pic>
        <p:nvPicPr>
          <p:cNvPr id="26626" name="Picture 2" descr="http://eternity.xhost.ro/hitl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1356" y="838200"/>
            <a:ext cx="4497967" cy="5966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Benito Mussolini</a:t>
            </a:r>
            <a:endParaRPr lang="en-US" dirty="0"/>
          </a:p>
        </p:txBody>
      </p:sp>
      <p:pic>
        <p:nvPicPr>
          <p:cNvPr id="27650" name="Picture 2" descr="http://www.atin.org/images/zamanhatti/1910_1919/Benito_Mussol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904875"/>
            <a:ext cx="3810000" cy="595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Failure of the Treaty of Versailles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Treaty of Versailles was suppose to make Germany pay for the war and prevent it from becoming a military power.</a:t>
            </a:r>
          </a:p>
          <a:p>
            <a:r>
              <a:rPr lang="en-US" u="sng" dirty="0" smtClean="0"/>
              <a:t>Hitler openly violated the treaty by rebuilding the military forces but most European nations had a policy of appeasement and did not confront him.</a:t>
            </a:r>
          </a:p>
          <a:p>
            <a:r>
              <a:rPr lang="en-US" dirty="0" smtClean="0"/>
              <a:t>Germany just prints money to pay back the debts which further angers the Germans.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Important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98637"/>
            <a:ext cx="8229600" cy="5059363"/>
          </a:xfrm>
        </p:spPr>
        <p:txBody>
          <a:bodyPr>
            <a:normAutofit/>
          </a:bodyPr>
          <a:lstStyle/>
          <a:p>
            <a:r>
              <a:rPr lang="en-US" dirty="0" smtClean="0"/>
              <a:t>In 1936 Italy and Germany form the Axis Powers.</a:t>
            </a:r>
          </a:p>
          <a:p>
            <a:r>
              <a:rPr lang="en-US" dirty="0" smtClean="0"/>
              <a:t>At the Munich Conference of 1938 Britain and France appease Hitler by giving Germany part of the Czech republic.  Hitler promises not to attack anyone else.</a:t>
            </a:r>
          </a:p>
          <a:p>
            <a:r>
              <a:rPr lang="en-US" u="sng" dirty="0" smtClean="0"/>
              <a:t>In August of 1939 Hitler and Stalin sign the Non-aggression pact- they agree not to attack each other and split </a:t>
            </a:r>
            <a:r>
              <a:rPr lang="en-US" u="sng" dirty="0"/>
              <a:t>P</a:t>
            </a:r>
            <a:r>
              <a:rPr lang="en-US" u="sng" dirty="0" smtClean="0"/>
              <a:t>oland in half.  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Munich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freewebs.com/whitect321/Caus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0"/>
            <a:ext cx="7270996" cy="65802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Write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were President Roosevelt in 1939 would you have entered the war?  Why or why not?</a:t>
            </a:r>
          </a:p>
          <a:p>
            <a:endParaRPr lang="en-US" dirty="0" smtClean="0"/>
          </a:p>
          <a:p>
            <a:r>
              <a:rPr lang="en-US" dirty="0" smtClean="0"/>
              <a:t>Pass your paper.  Start on your neighbor’s paper with “I agree because” or “I disagree because”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U.S.’s Initial 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Neutrality.  Why?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Cash and Carry (1939)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changed the initial position that the United States had taken with the Neutrality Acts which said that they could not sell weapons to the countries in the war.</a:t>
            </a:r>
          </a:p>
          <a:p>
            <a:r>
              <a:rPr lang="en-US" dirty="0" smtClean="0"/>
              <a:t>Cash and Carry said that they could send weapons to countries fighting as long as those countries paid partly in cash and figured out a way to transport (carry) their own weapons.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Why would you use a surprise attack on an enemy?  What are positives and negatives of this approach? 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Lend Lease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On 11th March 1941, Congress passed the Lend-Lease Act. </a:t>
            </a:r>
            <a:endParaRPr lang="en-US" dirty="0" smtClean="0"/>
          </a:p>
          <a:p>
            <a:r>
              <a:rPr lang="en-US" u="sng" dirty="0" smtClean="0"/>
              <a:t>The </a:t>
            </a:r>
            <a:r>
              <a:rPr lang="en-US" u="sng" dirty="0"/>
              <a:t>legislation gave President Franklin D. Roosevelt the powers to sell, transfer, exchange, lend equipment to any country to help it defend itself against the Axis powers.</a:t>
            </a:r>
          </a:p>
          <a:p>
            <a:r>
              <a:rPr lang="en-US" dirty="0"/>
              <a:t>A sum of $50 billion was appropriated by Congress for Lend-Lease. The money went to 38 different countries with Britain receiving over $31 billion.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orpheus.ucsd.edu/speccoll/dspolitic/pm/10910c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799"/>
            <a:ext cx="7772400" cy="64581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Atlantic Charter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r>
              <a:rPr lang="en-US" dirty="0" smtClean="0"/>
              <a:t>Written in August 1941 and signed by FDR and Winston Churchill (the prime minister of Great Britain) </a:t>
            </a:r>
          </a:p>
          <a:p>
            <a:r>
              <a:rPr lang="en-US" u="sng" dirty="0" smtClean="0"/>
              <a:t>Basically stated that the two countries would come together to fight any nation that does not respect the borders of other countries and the free will of its people.  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Roosevelt and Churchill</a:t>
            </a:r>
            <a:endParaRPr lang="en-US" dirty="0"/>
          </a:p>
        </p:txBody>
      </p:sp>
      <p:pic>
        <p:nvPicPr>
          <p:cNvPr id="1026" name="Picture 2" descr="File:Atlantic charter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219200"/>
            <a:ext cx="7446455" cy="5209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Atlantic Charter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How did Cash and Carry, the Lend Lease Act and the Atlantic Charter get the United States involved in European War during World War II?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On side 1: Describe the image below.  </a:t>
            </a:r>
            <a:endParaRPr lang="en-US" sz="2800" dirty="0"/>
          </a:p>
        </p:txBody>
      </p:sp>
      <p:pic>
        <p:nvPicPr>
          <p:cNvPr id="4" name="Content Placeholder 3" descr="http://maryt.files.wordpress.com/2007/12/pearl-harbor-uss-virgini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295400"/>
            <a:ext cx="6400799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Picture 1</a:t>
            </a:r>
            <a:endParaRPr lang="en-US" dirty="0"/>
          </a:p>
        </p:txBody>
      </p:sp>
      <p:pic>
        <p:nvPicPr>
          <p:cNvPr id="4" name="Content Placeholder 3" descr="http://maryt.files.wordpress.com/2007/12/pearl-harbor-uss-virgini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95400"/>
            <a:ext cx="5943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324600" y="1295400"/>
            <a:ext cx="24384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AutoNum type="arabicPeriod"/>
            </a:pPr>
            <a:r>
              <a:rPr lang="en-US" sz="3200" dirty="0" smtClean="0"/>
              <a:t>What </a:t>
            </a:r>
            <a:r>
              <a:rPr lang="en-US" sz="3200" dirty="0"/>
              <a:t>do you think is </a:t>
            </a:r>
            <a:r>
              <a:rPr lang="en-US" sz="3200" dirty="0" smtClean="0"/>
              <a:t>happening?</a:t>
            </a:r>
          </a:p>
          <a:p>
            <a:pPr marL="342900" lvl="0" indent="-342900"/>
            <a:endParaRPr lang="en-US" sz="3200" dirty="0"/>
          </a:p>
          <a:p>
            <a:pPr lvl="0"/>
            <a:r>
              <a:rPr lang="en-US" sz="3200" dirty="0" smtClean="0"/>
              <a:t>2.  When </a:t>
            </a:r>
            <a:r>
              <a:rPr lang="en-US" sz="3200" dirty="0"/>
              <a:t>do you think this photo was taken?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1</a:t>
            </a:r>
            <a:endParaRPr lang="en-US" dirty="0"/>
          </a:p>
        </p:txBody>
      </p:sp>
      <p:pic>
        <p:nvPicPr>
          <p:cNvPr id="4" name="Content Placeholder 3" descr="http://maryt.files.wordpress.com/2007/12/pearl-harbor-uss-virgini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95400"/>
            <a:ext cx="564334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324600" y="1295400"/>
            <a:ext cx="24384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200" dirty="0" smtClean="0"/>
              <a:t>3.  Why do you think the ship is being attacked? </a:t>
            </a:r>
          </a:p>
          <a:p>
            <a:pPr lvl="0"/>
            <a:endParaRPr lang="en-US" sz="3200" dirty="0" smtClean="0"/>
          </a:p>
          <a:p>
            <a:pPr lvl="0"/>
            <a:r>
              <a:rPr lang="en-US" sz="3200" dirty="0" smtClean="0"/>
              <a:t>4. What do you think this has to do with World War II?</a:t>
            </a:r>
          </a:p>
          <a:p>
            <a:pPr lvl="0"/>
            <a:r>
              <a:rPr lang="en-US" sz="3200" dirty="0" smtClean="0"/>
              <a:t>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1</a:t>
            </a:r>
            <a:endParaRPr lang="en-US" dirty="0"/>
          </a:p>
        </p:txBody>
      </p:sp>
      <p:pic>
        <p:nvPicPr>
          <p:cNvPr id="4" name="Content Placeholder 3" descr="http://maryt.files.wordpress.com/2007/12/pearl-harbor-uss-virgini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447800"/>
            <a:ext cx="564334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019800" y="0"/>
            <a:ext cx="27432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200" dirty="0" smtClean="0"/>
              <a:t>3.Why do you think the Japanese attacked the U.S. at Pearl Harbor? </a:t>
            </a:r>
          </a:p>
          <a:p>
            <a:pPr lvl="0"/>
            <a:r>
              <a:rPr lang="en-US" sz="3200" dirty="0" smtClean="0"/>
              <a:t>4.Do you think the United States should retaliate?</a:t>
            </a:r>
          </a:p>
          <a:p>
            <a:pPr lvl="0"/>
            <a:r>
              <a:rPr lang="en-US" sz="3200" dirty="0" smtClean="0"/>
              <a:t>5. What kind of retaliation is just? </a:t>
            </a:r>
          </a:p>
          <a:p>
            <a:pPr lvl="0"/>
            <a:r>
              <a:rPr lang="en-US" sz="3200" dirty="0" smtClean="0"/>
              <a:t>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ultimedialearning.org/presentations/present1/Slide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2" y="228601"/>
            <a:ext cx="8762998" cy="6572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On side 2: Describe what you see.</a:t>
            </a:r>
            <a:endParaRPr lang="en-US" dirty="0"/>
          </a:p>
        </p:txBody>
      </p:sp>
      <p:pic>
        <p:nvPicPr>
          <p:cNvPr id="4" name="Content Placeholder 3" descr="http://students.umf.maine.edu/~donoghtp/hiroshima2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838200"/>
            <a:ext cx="61722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2</a:t>
            </a:r>
            <a:endParaRPr lang="en-US" dirty="0"/>
          </a:p>
        </p:txBody>
      </p:sp>
      <p:pic>
        <p:nvPicPr>
          <p:cNvPr id="4" name="Content Placeholder 3" descr="http://students.umf.maine.edu/~donoghtp/hiroshima2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6800"/>
            <a:ext cx="533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791200" y="1295400"/>
            <a:ext cx="2743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>
              <a:buAutoNum type="arabicPeriod"/>
            </a:pPr>
            <a:r>
              <a:rPr lang="en-US" sz="3200" dirty="0" smtClean="0"/>
              <a:t>What </a:t>
            </a:r>
            <a:r>
              <a:rPr lang="en-US" sz="3200" dirty="0"/>
              <a:t>do you think happened</a:t>
            </a:r>
            <a:r>
              <a:rPr lang="en-US" sz="3200" dirty="0" smtClean="0"/>
              <a:t>?</a:t>
            </a:r>
          </a:p>
          <a:p>
            <a:pPr marL="514350" lvl="0" indent="-514350">
              <a:buAutoNum type="arabicPeriod"/>
            </a:pPr>
            <a:endParaRPr lang="en-US" sz="3200" dirty="0"/>
          </a:p>
          <a:p>
            <a:pPr lvl="0"/>
            <a:r>
              <a:rPr lang="en-US" sz="3200" dirty="0" smtClean="0"/>
              <a:t>2. When </a:t>
            </a:r>
            <a:r>
              <a:rPr lang="en-US" sz="3200" dirty="0"/>
              <a:t>do you think this photo was taken?</a:t>
            </a:r>
          </a:p>
          <a:p>
            <a:pPr lvl="0"/>
            <a:r>
              <a:rPr lang="en-US" sz="3200" dirty="0" smtClean="0"/>
              <a:t>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2</a:t>
            </a:r>
            <a:endParaRPr lang="en-US" dirty="0"/>
          </a:p>
        </p:txBody>
      </p:sp>
      <p:pic>
        <p:nvPicPr>
          <p:cNvPr id="4" name="Content Placeholder 3" descr="http://students.umf.maine.edu/~donoghtp/hiroshima2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371600"/>
            <a:ext cx="4648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867400" y="609600"/>
            <a:ext cx="27432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/>
            <a:r>
              <a:rPr lang="en-US" sz="3200" dirty="0" smtClean="0"/>
              <a:t>3.</a:t>
            </a:r>
            <a:r>
              <a:rPr lang="en-US" sz="3200" dirty="0"/>
              <a:t> Why do you think this location was attacked? </a:t>
            </a:r>
            <a:r>
              <a:rPr lang="en-US" sz="3200" dirty="0" smtClean="0"/>
              <a:t>?</a:t>
            </a:r>
          </a:p>
          <a:p>
            <a:pPr marL="514350" lvl="0" indent="-514350">
              <a:buAutoNum type="arabicPeriod"/>
            </a:pPr>
            <a:endParaRPr lang="en-US" sz="3200" dirty="0"/>
          </a:p>
          <a:p>
            <a:pPr lvl="0"/>
            <a:r>
              <a:rPr lang="en-US" sz="3200" dirty="0" smtClean="0"/>
              <a:t>2. Do you think the damage done to this location was just?</a:t>
            </a:r>
            <a:endParaRPr lang="en-US" sz="3200" dirty="0"/>
          </a:p>
          <a:p>
            <a:pPr lvl="0"/>
            <a:r>
              <a:rPr lang="en-US" sz="3200" dirty="0" smtClean="0"/>
              <a:t>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2</a:t>
            </a:r>
            <a:endParaRPr lang="en-US" dirty="0"/>
          </a:p>
        </p:txBody>
      </p:sp>
      <p:pic>
        <p:nvPicPr>
          <p:cNvPr id="4" name="Content Placeholder 3" descr="http://students.umf.maine.edu/~donoghtp/hiroshima2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4953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867400" y="457200"/>
            <a:ext cx="27432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/>
            <a:r>
              <a:rPr lang="en-US" sz="3200" dirty="0" smtClean="0"/>
              <a:t>4. What reason could the United States have had to drop the atom bomb on Japan?</a:t>
            </a:r>
          </a:p>
          <a:p>
            <a:pPr lvl="0"/>
            <a:r>
              <a:rPr lang="en-US" sz="3200" dirty="0"/>
              <a:t>5</a:t>
            </a:r>
            <a:r>
              <a:rPr lang="en-US" sz="3200" dirty="0" smtClean="0"/>
              <a:t>. Was the United States just in causing this much damage?</a:t>
            </a:r>
            <a:endParaRPr lang="en-US" sz="3200" dirty="0"/>
          </a:p>
          <a:p>
            <a:pPr lvl="0"/>
            <a:r>
              <a:rPr lang="en-US" sz="3200" dirty="0" smtClean="0"/>
              <a:t>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history.sandiego.edu/cdr2/WW2Pics2/81932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609600"/>
            <a:ext cx="8096250" cy="5467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Japan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Japan had been expanding throughout the 1930s.  </a:t>
            </a:r>
            <a:endParaRPr lang="en-US" dirty="0"/>
          </a:p>
          <a:p>
            <a:r>
              <a:rPr lang="en-US" dirty="0" smtClean="0"/>
              <a:t>It had taken over parts of China and many other surrounding parts of Asia</a:t>
            </a:r>
          </a:p>
          <a:p>
            <a:r>
              <a:rPr lang="en-US" dirty="0" smtClean="0"/>
              <a:t>Japan had its eyes set on other Pacific territories that included U.S. owned islands like the Philippines and Guam.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Relations got tense in the late 1930s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400" b="1" dirty="0"/>
              <a:t>The United States, along with Australia, the United Kingdom, and the Dutch government in exile, boycotted Japan via a trade embargo. </a:t>
            </a:r>
            <a:endParaRPr lang="en-US" sz="4400" b="1" dirty="0" smtClean="0"/>
          </a:p>
          <a:p>
            <a:endParaRPr lang="en-US" sz="3600" dirty="0"/>
          </a:p>
          <a:p>
            <a:r>
              <a:rPr lang="en-US" sz="3600" dirty="0" smtClean="0"/>
              <a:t>Japan </a:t>
            </a:r>
            <a:r>
              <a:rPr lang="en-US" sz="3600" dirty="0"/>
              <a:t>thus resorted to military force to get the raw materials it needed.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1941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the time of Pearl Harbor the United States and Japan had been in negotiations over control over the Pacific.</a:t>
            </a:r>
          </a:p>
          <a:p>
            <a:endParaRPr lang="en-US" dirty="0"/>
          </a:p>
          <a:p>
            <a:r>
              <a:rPr lang="en-US" dirty="0" smtClean="0"/>
              <a:t>The negotiations had not been going well and Japan decided to surprise </a:t>
            </a:r>
            <a:r>
              <a:rPr lang="en-US" smtClean="0"/>
              <a:t>attack the U.S.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Pearl Harbor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FDR’s Day of Infamy Speech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Listen to FDR’s speech and fill in the missing blanks.  Think about the importance of the speech.  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Conditions leading to WWII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u="sng" dirty="0" smtClean="0"/>
              <a:t>There were three main conditions that led to WWII, the world wide depression, the failure of the Treaty of Versailles and the rise of dictators in Europe.  </a:t>
            </a:r>
            <a:endParaRPr lang="en-US" sz="44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Gallery Walk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Take your graphic organizer and walk around the room.  There are 5 pictures.  Make sure to fill out each box for all of the pictures.  When you are done fill out the questions at the bottom.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it ever justified to kill someone?  Why or why not?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4400" smtClean="0"/>
              <a:t>Atomic bomb-a weapon of mass destruction whose explosive power comes from a nuclear reaction</a:t>
            </a:r>
            <a:r>
              <a:rPr lang="en-US" smtClean="0"/>
              <a:t> </a:t>
            </a:r>
          </a:p>
        </p:txBody>
      </p:sp>
      <p:sp>
        <p:nvSpPr>
          <p:cNvPr id="4099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Vocabulary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World War II M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" y="0"/>
            <a:ext cx="8239125" cy="690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Battles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for the different types of weapons and methods of fighting used in WWII</a:t>
            </a:r>
          </a:p>
          <a:p>
            <a:r>
              <a:rPr lang="en-US" dirty="0" smtClean="0"/>
              <a:t>1-3</a:t>
            </a:r>
          </a:p>
          <a:p>
            <a:r>
              <a:rPr lang="en-US" dirty="0" smtClean="0"/>
              <a:t>21:00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smtClean="0"/>
              <a:t>THE WAR EXPANDS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June 1941: Hitler broke nonaggression pact with Soviet Union (Russia)</a:t>
            </a:r>
            <a:endParaRPr lang="en-US" i="1" smtClean="0"/>
          </a:p>
          <a:p>
            <a:pPr eaLnBrk="1" hangingPunct="1"/>
            <a:r>
              <a:rPr lang="en-US" i="1" smtClean="0"/>
              <a:t>US Response:</a:t>
            </a:r>
            <a:r>
              <a:rPr lang="en-US" smtClean="0"/>
              <a:t> provided military aid to Soviets through Lend-Lease plan</a:t>
            </a:r>
          </a:p>
          <a:p>
            <a:pPr eaLnBrk="1" hangingPunct="1"/>
            <a:r>
              <a:rPr lang="en-US" smtClean="0"/>
              <a:t>December 7, 1941: Japan attacked Pearl Harbor</a:t>
            </a:r>
            <a:endParaRPr lang="en-US" i="1" smtClean="0"/>
          </a:p>
          <a:p>
            <a:pPr eaLnBrk="1" hangingPunct="1"/>
            <a:r>
              <a:rPr lang="en-US" i="1" smtClean="0"/>
              <a:t>U.S. Response:</a:t>
            </a:r>
            <a:r>
              <a:rPr lang="en-US" smtClean="0"/>
              <a:t> entered WWII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U.S. PLAN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 eaLnBrk="1" hangingPunct="1"/>
            <a:r>
              <a:rPr lang="en-US" smtClean="0"/>
              <a:t>Defeat Nazi Germany</a:t>
            </a:r>
          </a:p>
          <a:p>
            <a:pPr marL="571500" indent="-571500" eaLnBrk="1" hangingPunct="1"/>
            <a:r>
              <a:rPr lang="en-US" smtClean="0"/>
              <a:t>Win back territories taken by Germany &amp; Italy</a:t>
            </a:r>
          </a:p>
          <a:p>
            <a:pPr marL="571500" indent="-571500" eaLnBrk="1" hangingPunct="1"/>
            <a:r>
              <a:rPr lang="en-US" smtClean="0"/>
              <a:t>Retaliate against Japan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400" b="1" i="1" smtClean="0"/>
              <a:t>The Axis Powers Lose Steam in Europe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1942-1943: Germans suffer defeat against Soviets at Stalingrad</a:t>
            </a:r>
          </a:p>
          <a:p>
            <a:pPr eaLnBrk="1" hangingPunct="1"/>
            <a:r>
              <a:rPr lang="en-US" smtClean="0"/>
              <a:t>1943: British &amp; American attack led to German defeat in North Africa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250" y="457200"/>
            <a:ext cx="7854950" cy="588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400" b="1" i="1" smtClean="0"/>
              <a:t>The Axis Powers Lose Steam in Europe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June 6, 1944: “D-Day” – Allies began liberation of France</a:t>
            </a:r>
          </a:p>
          <a:p>
            <a:pPr lvl="1" eaLnBrk="1" hangingPunct="1"/>
            <a:r>
              <a:rPr lang="en-US" smtClean="0"/>
              <a:t>Largest amphibious (sea-to-land) attack in history</a:t>
            </a:r>
          </a:p>
          <a:p>
            <a:pPr lvl="1" eaLnBrk="1" hangingPunct="1"/>
            <a:r>
              <a:rPr lang="en-US" smtClean="0"/>
              <a:t>Landed in Normandy (northern France)</a:t>
            </a:r>
          </a:p>
          <a:p>
            <a:pPr lvl="1" eaLnBrk="1" hangingPunct="1"/>
            <a:r>
              <a:rPr lang="en-US" smtClean="0"/>
              <a:t>Paris liberated in August, moved towards Germany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Reparations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The Treaty of Versailles forced Germany to pay lots of money it did not have</a:t>
            </a:r>
          </a:p>
          <a:p>
            <a:r>
              <a:rPr lang="en-US" dirty="0" smtClean="0"/>
              <a:t>To pay off the debt Germany printed more money which caused even more inflation!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263" y="1066800"/>
            <a:ext cx="87534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400" b="1" i="1" smtClean="0"/>
              <a:t>The Axis Powers Lose Steam in Europe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April 1945: Soviets &amp; U.S. made it to Germany</a:t>
            </a:r>
          </a:p>
          <a:p>
            <a:pPr lvl="1" eaLnBrk="1" hangingPunct="1"/>
            <a:r>
              <a:rPr lang="en-US" smtClean="0"/>
              <a:t>Hitler committed suicide</a:t>
            </a:r>
          </a:p>
          <a:p>
            <a:pPr lvl="1" eaLnBrk="1" hangingPunct="1"/>
            <a:r>
              <a:rPr lang="en-US" smtClean="0"/>
              <a:t>Germany surrendered unconditionally on May 7, 1945’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smtClean="0"/>
              <a:t>The War in the Pacific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1942: Japan occupied much of Asia &amp; islands in South Pacific</a:t>
            </a:r>
          </a:p>
          <a:p>
            <a:pPr eaLnBrk="1" hangingPunct="1"/>
            <a:r>
              <a:rPr lang="en-US" smtClean="0"/>
              <a:t>U.S. used “island hopping” to get them close to Japan</a:t>
            </a:r>
          </a:p>
          <a:p>
            <a:pPr eaLnBrk="1" hangingPunct="1"/>
            <a:r>
              <a:rPr lang="en-US" smtClean="0"/>
              <a:t>1942: U.S. won a battle at Midway (turning point)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363" y="228600"/>
            <a:ext cx="8221662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smtClean="0"/>
              <a:t>The War in the Pacific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u="sng" smtClean="0"/>
              <a:t>Manhattan project:</a:t>
            </a:r>
            <a:r>
              <a:rPr lang="en-US" smtClean="0"/>
              <a:t> U.S. plan to create the atomic bomb</a:t>
            </a:r>
          </a:p>
          <a:p>
            <a:pPr eaLnBrk="1" hangingPunct="1"/>
            <a:r>
              <a:rPr lang="en-US" smtClean="0"/>
              <a:t>FDR died, Truman took over – decided to use the bomb</a:t>
            </a:r>
            <a:endParaRPr lang="en-US" i="1" smtClean="0"/>
          </a:p>
          <a:p>
            <a:pPr eaLnBrk="1" hangingPunct="1"/>
            <a:r>
              <a:rPr lang="en-US" i="1" smtClean="0"/>
              <a:t>Why?</a:t>
            </a:r>
            <a:r>
              <a:rPr lang="en-US" smtClean="0"/>
              <a:t> Wanted to win war with Japan, without sending in troops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smtClean="0"/>
              <a:t>The War in the Pacific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August 6, 1945: dropped bomb on Hiroshima</a:t>
            </a:r>
          </a:p>
          <a:p>
            <a:pPr eaLnBrk="1" hangingPunct="1"/>
            <a:r>
              <a:rPr lang="en-US" smtClean="0"/>
              <a:t>August 9, 1945: dropped bomb on Nagasaki</a:t>
            </a:r>
          </a:p>
          <a:p>
            <a:pPr eaLnBrk="1" hangingPunct="1"/>
            <a:r>
              <a:rPr lang="en-US" smtClean="0"/>
              <a:t>Killed over 100,000 Japanese instantly</a:t>
            </a:r>
          </a:p>
          <a:p>
            <a:pPr eaLnBrk="1" hangingPunct="1"/>
            <a:r>
              <a:rPr lang="en-US" smtClean="0"/>
              <a:t>Japan surrendered 6 days later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27:00</a:t>
            </a:r>
          </a:p>
          <a:p>
            <a:r>
              <a:rPr lang="en-US" dirty="0" smtClean="0"/>
              <a:t>Okinawa and dropping of the </a:t>
            </a:r>
            <a:r>
              <a:rPr lang="en-US" smtClean="0"/>
              <a:t>Atom Bomb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Map and Statistics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Answer the questions using the map and statistics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Exit Slip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5400" smtClean="0"/>
              <a:t>Name three strategies used in World War II.  Describe each.  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for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Why would Japan want to surprise attack the United States?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inflation?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Inflation means that the general price of goods and services is increasing</a:t>
            </a:r>
          </a:p>
          <a:p>
            <a:r>
              <a:rPr lang="en-US" dirty="0" smtClean="0"/>
              <a:t>When inflation is fast, the prices of goods and services can increase faster than consumers’ income</a:t>
            </a:r>
          </a:p>
          <a:p>
            <a:r>
              <a:rPr lang="en-US" b="1" dirty="0" smtClean="0"/>
              <a:t>With inflation, a dollar buys less and less over time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history.sandiego.edu/cdr2/WW2Pics2/81932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609600"/>
            <a:ext cx="8096250" cy="5467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Japan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Japan had been expanding throughout the 1930s.  </a:t>
            </a:r>
            <a:endParaRPr lang="en-US" dirty="0"/>
          </a:p>
          <a:p>
            <a:r>
              <a:rPr lang="en-US" dirty="0" smtClean="0"/>
              <a:t>It had taken over parts of China and many other surrounding parts of Asia</a:t>
            </a:r>
          </a:p>
          <a:p>
            <a:r>
              <a:rPr lang="en-US" dirty="0" smtClean="0"/>
              <a:t>Japan had its eyes set on other Pacific territories that included U.S. owned islands like the Philippines and Guam.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Relations got tense in the late 1930s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400" b="1" dirty="0"/>
              <a:t>The United States, along with Australia, the United Kingdom, and the Dutch government in exile, boycotted Japan via a trade embargo. </a:t>
            </a:r>
            <a:endParaRPr lang="en-US" sz="4400" b="1" dirty="0" smtClean="0"/>
          </a:p>
          <a:p>
            <a:endParaRPr lang="en-US" sz="3600" dirty="0"/>
          </a:p>
          <a:p>
            <a:r>
              <a:rPr lang="en-US" sz="3600" dirty="0" smtClean="0"/>
              <a:t>Japan </a:t>
            </a:r>
            <a:r>
              <a:rPr lang="en-US" sz="3600" dirty="0"/>
              <a:t>thus resorted to military force to get the raw materials it needed.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1941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the time of Pearl Harbor the United States and Japan had been in negotiations over control over the Pacific.</a:t>
            </a:r>
          </a:p>
          <a:p>
            <a:endParaRPr lang="en-US" dirty="0"/>
          </a:p>
          <a:p>
            <a:r>
              <a:rPr lang="en-US" dirty="0" smtClean="0"/>
              <a:t>The negotiations had not been going well and Japan decided to surprise </a:t>
            </a:r>
            <a:r>
              <a:rPr lang="en-US" smtClean="0"/>
              <a:t>attack the U.S.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FDR’s Day of Infamy Speech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Listen to FDR’s speech and fill in the missing blanks.  Think about the importance of the speech.  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Gallery Walk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Take your graphic organizer and walk around the room.  There are 5 pictures.  Make sure to fill out each box for all of the pictures.  When you are done fill out the questions at the bottom.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Draw a political cartoon or write an editorial explaining why the Japanese attacked the United States at Pearl Harbor.  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5715000"/>
          </a:xfrm>
        </p:spPr>
        <p:txBody>
          <a:bodyPr>
            <a:noAutofit/>
          </a:bodyPr>
          <a:lstStyle/>
          <a:p>
            <a:r>
              <a:rPr lang="en-US" sz="2100" dirty="0" smtClean="0"/>
              <a:t>Each Saturday afternoon you baby-sit for a neighbor for 4 hours and earn $3.50 per hour.  That means you earn $14 total each Saturday.  Each Sunday afternoon, you go to the movies with you friend.  You buy the following items with your $14:</a:t>
            </a:r>
          </a:p>
          <a:p>
            <a:pPr lvl="1"/>
            <a:r>
              <a:rPr lang="en-US" sz="2100" dirty="0" smtClean="0"/>
              <a:t>1 movie ticket for $10</a:t>
            </a:r>
          </a:p>
          <a:p>
            <a:pPr lvl="1"/>
            <a:r>
              <a:rPr lang="en-US" sz="2100" dirty="0" smtClean="0"/>
              <a:t>1 popcorn for $2</a:t>
            </a:r>
          </a:p>
          <a:p>
            <a:pPr lvl="1"/>
            <a:r>
              <a:rPr lang="en-US" sz="2100" dirty="0" smtClean="0"/>
              <a:t>1 drink for $2</a:t>
            </a:r>
          </a:p>
          <a:p>
            <a:r>
              <a:rPr lang="en-US" sz="2100" dirty="0" smtClean="0"/>
              <a:t>Over time, however, the price of movie tickets and food items rises.  Eventually, you spend the $14 you earn each week as follows:</a:t>
            </a:r>
          </a:p>
          <a:p>
            <a:pPr lvl="1"/>
            <a:r>
              <a:rPr lang="en-US" sz="2100" dirty="0" smtClean="0"/>
              <a:t>1 movie ticket for $11.50</a:t>
            </a:r>
          </a:p>
          <a:p>
            <a:pPr lvl="1"/>
            <a:r>
              <a:rPr lang="en-US" sz="2100" dirty="0" smtClean="0"/>
              <a:t>1 popcorn for $2.50</a:t>
            </a:r>
          </a:p>
          <a:p>
            <a:r>
              <a:rPr lang="en-US" sz="2100" dirty="0" smtClean="0"/>
              <a:t>This is an example of inflation – the prices of things you buy at the movies have risen.  The purchasing power of your $14 – the total amount of movie-related goods and services you can purchase with $14 – has declined, because you can buy less with it.</a:t>
            </a:r>
            <a:endParaRPr lang="en-US" sz="2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wide Depression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Great Depression in the United States was matched by an equally tough depression around the world.</a:t>
            </a:r>
          </a:p>
          <a:p>
            <a:r>
              <a:rPr lang="en-US" dirty="0" smtClean="0"/>
              <a:t>Many European countries still had debts from WWI which were made worse by the Depression.</a:t>
            </a:r>
          </a:p>
          <a:p>
            <a:r>
              <a:rPr lang="en-US" u="sng" dirty="0" smtClean="0"/>
              <a:t>Because the economies of Europe could not sustain their countries many faced political turmoil and moved to a totalitarian system of government.  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Rise of Dictators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Dictators rose in Russia, Italy, and Germany.</a:t>
            </a:r>
          </a:p>
          <a:p>
            <a:r>
              <a:rPr lang="en-US" u="sng" dirty="0" smtClean="0"/>
              <a:t>Dictators received power because they promised to end the economic problems and return power and pride to their countries.  </a:t>
            </a:r>
          </a:p>
          <a:p>
            <a:r>
              <a:rPr lang="en-US" dirty="0" smtClean="0"/>
              <a:t>For example Hitler was able to reduce Germany’s unemployment and rebuilt their army to give more jobs.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2646</TotalTime>
  <Words>1700</Words>
  <Application>Microsoft Office PowerPoint</Application>
  <PresentationFormat>On-screen Show (4:3)</PresentationFormat>
  <Paragraphs>177</Paragraphs>
  <Slides>66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67" baseType="lpstr">
      <vt:lpstr>Office Theme</vt:lpstr>
      <vt:lpstr>Pearl Harbor</vt:lpstr>
      <vt:lpstr>Warm-up</vt:lpstr>
      <vt:lpstr>Slide 3</vt:lpstr>
      <vt:lpstr>Conditions leading to WWII</vt:lpstr>
      <vt:lpstr>Reparations</vt:lpstr>
      <vt:lpstr>What is inflation?</vt:lpstr>
      <vt:lpstr>Example</vt:lpstr>
      <vt:lpstr>World wide Depression</vt:lpstr>
      <vt:lpstr>Rise of Dictators</vt:lpstr>
      <vt:lpstr>Joseph Stalin</vt:lpstr>
      <vt:lpstr>Adolf Hitler</vt:lpstr>
      <vt:lpstr>Benito Mussolini</vt:lpstr>
      <vt:lpstr>Failure of the Treaty of Versailles</vt:lpstr>
      <vt:lpstr>Important Events</vt:lpstr>
      <vt:lpstr>Lesson Munich Reading</vt:lpstr>
      <vt:lpstr>Slide 16</vt:lpstr>
      <vt:lpstr>Table Write</vt:lpstr>
      <vt:lpstr>The U.S.’s Initial Stance</vt:lpstr>
      <vt:lpstr>Cash and Carry (1939)</vt:lpstr>
      <vt:lpstr>Lend Lease Act</vt:lpstr>
      <vt:lpstr>Slide 21</vt:lpstr>
      <vt:lpstr>Atlantic Charter</vt:lpstr>
      <vt:lpstr>Roosevelt and Churchill</vt:lpstr>
      <vt:lpstr>Atlantic Charter Reading</vt:lpstr>
      <vt:lpstr> Question</vt:lpstr>
      <vt:lpstr>On side 1: Describe the image below.  </vt:lpstr>
      <vt:lpstr>Picture 1</vt:lpstr>
      <vt:lpstr>Picture 1</vt:lpstr>
      <vt:lpstr>Picture 1</vt:lpstr>
      <vt:lpstr>On side 2: Describe what you see.</vt:lpstr>
      <vt:lpstr>Picture 2</vt:lpstr>
      <vt:lpstr>Picture 2</vt:lpstr>
      <vt:lpstr>Picture 2</vt:lpstr>
      <vt:lpstr>Slide 34</vt:lpstr>
      <vt:lpstr>History of Japan</vt:lpstr>
      <vt:lpstr>Relations got tense in the late 1930s</vt:lpstr>
      <vt:lpstr>1941</vt:lpstr>
      <vt:lpstr>Pearl Harbor Video</vt:lpstr>
      <vt:lpstr>FDR’s Day of Infamy Speech  </vt:lpstr>
      <vt:lpstr>Gallery Walk</vt:lpstr>
      <vt:lpstr>Warm-up</vt:lpstr>
      <vt:lpstr>Vocabulary</vt:lpstr>
      <vt:lpstr>Slide 43</vt:lpstr>
      <vt:lpstr>Battles Video</vt:lpstr>
      <vt:lpstr>THE WAR EXPANDS</vt:lpstr>
      <vt:lpstr>U.S. PLAN</vt:lpstr>
      <vt:lpstr>The Axis Powers Lose Steam in Europe</vt:lpstr>
      <vt:lpstr>Slide 48</vt:lpstr>
      <vt:lpstr>The Axis Powers Lose Steam in Europe</vt:lpstr>
      <vt:lpstr>Slide 50</vt:lpstr>
      <vt:lpstr>The Axis Powers Lose Steam in Europe</vt:lpstr>
      <vt:lpstr>The War in the Pacific</vt:lpstr>
      <vt:lpstr>Slide 53</vt:lpstr>
      <vt:lpstr>The War in the Pacific</vt:lpstr>
      <vt:lpstr>The War in the Pacific</vt:lpstr>
      <vt:lpstr>Video</vt:lpstr>
      <vt:lpstr>Map and Statistics</vt:lpstr>
      <vt:lpstr>Exit Slip</vt:lpstr>
      <vt:lpstr>Question for class</vt:lpstr>
      <vt:lpstr>Slide 60</vt:lpstr>
      <vt:lpstr>History of Japan</vt:lpstr>
      <vt:lpstr>Relations got tense in the late 1930s</vt:lpstr>
      <vt:lpstr>1941</vt:lpstr>
      <vt:lpstr>FDR’s Day of Infamy Speech  </vt:lpstr>
      <vt:lpstr>Gallery Walk</vt:lpstr>
      <vt:lpstr>Exit Slip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Pearl Harbor</dc:title>
  <dc:creator>Sejal</dc:creator>
  <cp:lastModifiedBy>Sejal</cp:lastModifiedBy>
  <cp:revision>27</cp:revision>
  <dcterms:created xsi:type="dcterms:W3CDTF">2010-03-09T23:57:43Z</dcterms:created>
  <dcterms:modified xsi:type="dcterms:W3CDTF">2011-05-05T12:56:54Z</dcterms:modified>
</cp:coreProperties>
</file>